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30" r:id="rId1"/>
  </p:sldMasterIdLst>
  <p:notesMasterIdLst>
    <p:notesMasterId r:id="rId11"/>
  </p:notesMasterIdLst>
  <p:sldIdLst>
    <p:sldId id="288" r:id="rId2"/>
    <p:sldId id="295" r:id="rId3"/>
    <p:sldId id="294" r:id="rId4"/>
    <p:sldId id="289" r:id="rId5"/>
    <p:sldId id="296" r:id="rId6"/>
    <p:sldId id="290" r:id="rId7"/>
    <p:sldId id="291" r:id="rId8"/>
    <p:sldId id="293" r:id="rId9"/>
    <p:sldId id="292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380" autoAdjust="0"/>
  </p:normalViewPr>
  <p:slideViewPr>
    <p:cSldViewPr>
      <p:cViewPr varScale="1">
        <p:scale>
          <a:sx n="46" d="100"/>
          <a:sy n="46" d="100"/>
        </p:scale>
        <p:origin x="1387" y="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21F9508-5151-417A-9258-A0257D5C6C68}" type="datetimeFigureOut">
              <a:rPr lang="en-US"/>
              <a:pPr>
                <a:defRPr/>
              </a:pPr>
              <a:t>8/14/2016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27A72D8-BA4A-4A96-B26F-1E559AF71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2780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70BD46-D6B6-4A9E-BAC4-DC7175FE25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C4756-5CB0-4278-9A1C-1359C7C39D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133475-EC89-4B39-96F9-55380E43F5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C470C-9A5F-4F94-A44E-EE948B3B68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5036BFA9-AFCA-4765-82CA-3971503DCC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C8CC2E-B74A-48C6-99C6-1BB8E912EC6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0CD40-4A94-4F06-B042-C35E9B7A71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F6EEC-6F96-4998-93E0-461ACC3871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79C3E1-5749-48DF-844D-3A4FC19A07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0A2BB5-A9C8-4345-A2E7-936A58329B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B288C6-D96E-4157-87FD-6AEEFA334B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b="1"/>
              <a:t>LO: I can identify and give an example of inductive reasoning, make conjectures, and find counterexamples. (1-1 Pgs 4-9)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AAD6000-FD1E-47BE-A14A-DF3D924EF12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vimeo.com/5266401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ub.edu/~bruff/The%20Forgetting%20Curve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avidcollegeready.org/college-career-readiness/2011/1/19/why-do-i-have-to-take-notes-the-brain-note-connection.html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Cornell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" y="6172201"/>
            <a:ext cx="6019800" cy="609600"/>
          </a:xfrm>
        </p:spPr>
        <p:txBody>
          <a:bodyPr/>
          <a:lstStyle/>
          <a:p>
            <a:pPr>
              <a:defRPr/>
            </a:pPr>
            <a:r>
              <a:rPr lang="en-US" sz="1800" dirty="0"/>
              <a:t>LO: Review importance of Cornell note taking strategies.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C470C-9A5F-4F94-A44E-EE948B3B68C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027" name="Picture 3" descr="C:\Users\Irene\AppData\Local\Microsoft\Windows\Temporary Internet Files\Content.IE5\D2E36RY9\MC900432665[1]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50" y="2571750"/>
            <a:ext cx="1714500" cy="1714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C470C-9A5F-4F94-A44E-EE948B3B68C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756" y="51524"/>
            <a:ext cx="8854844" cy="6730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/>
            </a:pPr>
            <a:r>
              <a:rPr lang="en-US" dirty="0"/>
              <a:t>Repetitions are HUGE!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/>
              <a:t>Cornell Notes are a great way to get up to 10 repetitions.</a:t>
            </a:r>
          </a:p>
          <a:p>
            <a:pPr marL="651510" indent="-514350">
              <a:buFont typeface="+mj-lt"/>
              <a:buAutoNum type="arabicPeriod"/>
            </a:pPr>
            <a:r>
              <a:rPr lang="en-US" dirty="0"/>
              <a:t>More quality repetitions = better grades.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C470C-9A5F-4F94-A44E-EE948B3B68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C470C-9A5F-4F94-A44E-EE948B3B68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553200" y="0"/>
            <a:ext cx="25542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Last Name, First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Date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Period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09800" y="0"/>
            <a:ext cx="281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Lesson #: </a:t>
            </a:r>
          </a:p>
          <a:p>
            <a:r>
              <a:rPr lang="en-US" sz="2000" dirty="0">
                <a:solidFill>
                  <a:schemeClr val="bg1"/>
                </a:solidFill>
              </a:rPr>
              <a:t>Lesson Title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7467600" y="6172200"/>
            <a:ext cx="381000" cy="685800"/>
          </a:xfrm>
          <a:prstGeom prst="downArrow">
            <a:avLst>
              <a:gd name="adj1" fmla="val 50000"/>
              <a:gd name="adj2" fmla="val 45000"/>
            </a:avLst>
          </a:prstGeom>
          <a:solidFill>
            <a:srgbClr val="A3816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2206625" y="0"/>
            <a:ext cx="3175" cy="6858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69925" y="2590800"/>
            <a:ext cx="78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2 </a:t>
            </a:r>
            <a:r>
              <a:rPr lang="en-US" sz="1600">
                <a:solidFill>
                  <a:schemeClr val="bg1"/>
                </a:solidFill>
              </a:rPr>
              <a:t>1/2”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76400" y="2849562"/>
            <a:ext cx="533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0" y="2849562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714500" y="5439003"/>
            <a:ext cx="6629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When vocabulary is complete, Draw a Line underneath and change the three headings to:  </a:t>
            </a:r>
          </a:p>
          <a:p>
            <a:r>
              <a:rPr lang="en-US" sz="2400" dirty="0">
                <a:solidFill>
                  <a:srgbClr val="FFFF00"/>
                </a:solidFill>
              </a:rPr>
              <a:t>Questions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>
                <a:solidFill>
                  <a:srgbClr val="FFFF00"/>
                </a:solidFill>
              </a:rPr>
              <a:t>Notes</a:t>
            </a:r>
            <a:r>
              <a:rPr lang="en-US" sz="2400" dirty="0">
                <a:solidFill>
                  <a:schemeClr val="bg1"/>
                </a:solidFill>
              </a:rPr>
              <a:t>, and </a:t>
            </a:r>
            <a:r>
              <a:rPr lang="en-US" sz="2400" dirty="0">
                <a:solidFill>
                  <a:srgbClr val="FFFF00"/>
                </a:solidFill>
              </a:rPr>
              <a:t>Steps</a:t>
            </a:r>
            <a:r>
              <a:rPr lang="en-US" sz="2400" dirty="0">
                <a:solidFill>
                  <a:schemeClr val="bg1"/>
                </a:solidFill>
              </a:rPr>
              <a:t>.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2467918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2206625" y="1406089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Essential Question:______________________________ 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209800" y="1063140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Learning Objective:______________________________ </a:t>
            </a:r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710964" y="2083198"/>
            <a:ext cx="1219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Example</a:t>
            </a: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H="1">
            <a:off x="7431580" y="2448134"/>
            <a:ext cx="65548" cy="4522691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817169" y="1760032"/>
            <a:ext cx="24240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chemeClr val="bg1"/>
                </a:solidFill>
              </a:rPr>
              <a:t>Defiinition</a:t>
            </a:r>
            <a:r>
              <a:rPr lang="en-US" sz="2000" dirty="0">
                <a:solidFill>
                  <a:schemeClr val="bg1"/>
                </a:solidFill>
              </a:rPr>
              <a:t>/Category</a:t>
            </a:r>
          </a:p>
          <a:p>
            <a:r>
              <a:rPr lang="en-US" sz="2000" dirty="0">
                <a:solidFill>
                  <a:schemeClr val="bg1"/>
                </a:solidFill>
              </a:rPr>
              <a:t>&amp; Descriptors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862" y="1825908"/>
            <a:ext cx="21327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Vocabulary Word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8" grpId="0" autoUpdateAnimBg="0"/>
      <p:bldP spid="16" grpId="0"/>
      <p:bldP spid="27" grpId="0" autoUpdateAnimBg="0"/>
      <p:bldP spid="17" grpId="0" autoUpdateAnimBg="0"/>
      <p:bldP spid="21" grpId="0"/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C470C-9A5F-4F94-A44E-EE948B3B68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553200" y="0"/>
            <a:ext cx="255428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Last Name, First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Date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Period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09800" y="0"/>
            <a:ext cx="2819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Lesson #: </a:t>
            </a:r>
          </a:p>
          <a:p>
            <a:r>
              <a:rPr lang="en-US" sz="2000" dirty="0">
                <a:solidFill>
                  <a:schemeClr val="bg1"/>
                </a:solidFill>
              </a:rPr>
              <a:t>Lesson Title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7638" y="2995880"/>
            <a:ext cx="2057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FF00"/>
                </a:solidFill>
              </a:rPr>
              <a:t>Questions (should be one per chunk or example)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3048714" y="3657600"/>
            <a:ext cx="350448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 dirty="0">
                <a:solidFill>
                  <a:schemeClr val="tx2"/>
                </a:solidFill>
              </a:rPr>
              <a:t>Class Notes</a:t>
            </a: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7467600" y="6172200"/>
            <a:ext cx="381000" cy="685800"/>
          </a:xfrm>
          <a:prstGeom prst="downArrow">
            <a:avLst>
              <a:gd name="adj1" fmla="val 50000"/>
              <a:gd name="adj2" fmla="val 45000"/>
            </a:avLst>
          </a:prstGeom>
          <a:solidFill>
            <a:srgbClr val="A3816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>
            <a:off x="2206625" y="0"/>
            <a:ext cx="3175" cy="6858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69925" y="2590800"/>
            <a:ext cx="78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>
                <a:solidFill>
                  <a:schemeClr val="bg1"/>
                </a:solidFill>
              </a:rPr>
              <a:t>2 </a:t>
            </a:r>
            <a:r>
              <a:rPr lang="en-US" sz="1600">
                <a:solidFill>
                  <a:schemeClr val="bg1"/>
                </a:solidFill>
              </a:rPr>
              <a:t>1/2”</a:t>
            </a:r>
            <a:endParaRPr lang="en-US" sz="2400">
              <a:solidFill>
                <a:schemeClr val="bg1"/>
              </a:solidFill>
            </a:endParaRP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1676400" y="2849562"/>
            <a:ext cx="5334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 flipH="1">
            <a:off x="0" y="2849562"/>
            <a:ext cx="6096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2286000" y="6030721"/>
            <a:ext cx="6629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4 to 5 sentence </a:t>
            </a:r>
            <a:r>
              <a:rPr lang="en-US" sz="2400" u="sng" dirty="0">
                <a:solidFill>
                  <a:schemeClr val="bg1"/>
                </a:solidFill>
              </a:rPr>
              <a:t>summary</a:t>
            </a:r>
            <a:r>
              <a:rPr lang="en-US" sz="2400" dirty="0">
                <a:solidFill>
                  <a:schemeClr val="bg1"/>
                </a:solidFill>
              </a:rPr>
              <a:t> across </a:t>
            </a:r>
          </a:p>
          <a:p>
            <a:r>
              <a:rPr lang="en-US" sz="2400" dirty="0">
                <a:solidFill>
                  <a:schemeClr val="bg1"/>
                </a:solidFill>
              </a:rPr>
              <a:t>the bottom of the </a:t>
            </a:r>
            <a:r>
              <a:rPr lang="en-US" sz="2400" b="1" dirty="0">
                <a:solidFill>
                  <a:srgbClr val="FFFF00"/>
                </a:solidFill>
              </a:rPr>
              <a:t>last page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>
                <a:solidFill>
                  <a:schemeClr val="bg1"/>
                </a:solidFill>
              </a:rPr>
              <a:t>of notes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0" y="2209800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2181687" y="1638676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Essential Question:______________________________ </a:t>
            </a:r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209800" y="3352800"/>
            <a:ext cx="6477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Example 1:  Title of Slide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a)                              b)                                 c)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Example 2:  Title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2209800" y="1197232"/>
            <a:ext cx="6705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Learning Objective:______________________________ 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286000" y="3694569"/>
            <a:ext cx="2895600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7848600" y="2200849"/>
            <a:ext cx="1066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Steps:</a:t>
            </a: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H="1">
            <a:off x="7431580" y="2209800"/>
            <a:ext cx="36020" cy="476102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071395" y="2193009"/>
            <a:ext cx="7873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Notes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8738" y="2191458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110927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utoUpdateAnimBg="0"/>
      <p:bldP spid="8" grpId="0" autoUpdateAnimBg="0"/>
      <p:bldP spid="9" grpId="0"/>
      <p:bldP spid="16" grpId="0"/>
      <p:bldP spid="27" grpId="0" autoUpdateAnimBg="0"/>
      <p:bldP spid="28" grpId="0"/>
      <p:bldP spid="17" grpId="0" autoUpdateAnimBg="0"/>
      <p:bldP spid="21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Rubric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362200" cy="4709160"/>
          </a:xfrm>
        </p:spPr>
        <p:txBody>
          <a:bodyPr/>
          <a:lstStyle/>
          <a:p>
            <a:pPr lvl="0">
              <a:buNone/>
              <a:defRPr/>
            </a:pPr>
            <a:r>
              <a:rPr lang="en-US" dirty="0"/>
              <a:t># of Points</a:t>
            </a:r>
          </a:p>
          <a:p>
            <a:pPr lvl="0">
              <a:defRPr/>
            </a:pPr>
            <a:r>
              <a:rPr lang="en-US" dirty="0"/>
              <a:t>1	</a:t>
            </a:r>
          </a:p>
          <a:p>
            <a:pPr lvl="0">
              <a:defRPr/>
            </a:pPr>
            <a:r>
              <a:rPr lang="en-US" dirty="0"/>
              <a:t>3	</a:t>
            </a:r>
          </a:p>
          <a:p>
            <a:pPr lvl="0">
              <a:defRPr/>
            </a:pPr>
            <a:r>
              <a:rPr lang="en-US" dirty="0"/>
              <a:t>3</a:t>
            </a:r>
          </a:p>
          <a:p>
            <a:pPr lvl="0">
              <a:buNone/>
              <a:defRPr/>
            </a:pPr>
            <a:r>
              <a:rPr lang="en-US" dirty="0"/>
              <a:t>		</a:t>
            </a:r>
          </a:p>
          <a:p>
            <a:pPr lvl="0">
              <a:defRPr/>
            </a:pPr>
            <a:r>
              <a:rPr lang="en-US" dirty="0"/>
              <a:t>3 </a:t>
            </a:r>
          </a:p>
          <a:p>
            <a:pPr lvl="0">
              <a:defRPr/>
            </a:pPr>
            <a:endParaRPr lang="en-US" dirty="0"/>
          </a:p>
          <a:p>
            <a:pPr lvl="0">
              <a:buNone/>
              <a:defRPr/>
            </a:pPr>
            <a:r>
              <a:rPr lang="en-US" dirty="0"/>
              <a:t>	</a:t>
            </a:r>
          </a:p>
          <a:p>
            <a:pPr lvl="0">
              <a:buNone/>
              <a:defRPr/>
            </a:pPr>
            <a:r>
              <a:rPr lang="en-US" dirty="0"/>
              <a:t>10 total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C470C-9A5F-4F94-A44E-EE948B3B68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33600" y="1600200"/>
            <a:ext cx="64770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lang="en-US" sz="2800" noProof="0" dirty="0">
                <a:latin typeface="+mn-lt"/>
              </a:rPr>
              <a:t>must have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both LO &amp; EQ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point per question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summary: </a:t>
            </a:r>
          </a:p>
          <a:p>
            <a:pPr marL="868680" marR="0" lvl="1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pt IVF format, 2 pts 4 or more sentences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marking up text </a:t>
            </a:r>
          </a:p>
          <a:p>
            <a:pPr marL="1005840" lvl="1" indent="-411480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pt – chunk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summary,  1pt – circle key words,  1 – pt underline main ideas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702564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Points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		both LO &amp; EQ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each  	question (3 max)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		summary: </a:t>
            </a:r>
          </a:p>
          <a:p>
            <a:pPr marL="868680" marR="0" lvl="1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 1 pt IVF format, 2 pts 4 or more sentence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pts 	marking up text </a:t>
            </a:r>
          </a:p>
          <a:p>
            <a:pPr marL="868680" marR="0" lvl="1" indent="-283464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 2"/>
              <a:buChar char="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1 sentence summary, circle key words, underline main ideas 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 total</a:t>
            </a:r>
          </a:p>
          <a:p>
            <a:pPr marL="548640" marR="0" lvl="0" indent="-41148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Char char="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Curve of Forgetting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LO: I can identify and give an example of inductive reasoning, make conjectures, and find counterexamples. (1-1 Pgs 4-9)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C470C-9A5F-4F94-A44E-EE948B3B68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" y="1447800"/>
            <a:ext cx="8267700" cy="490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0" y="641246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http://www.csub.edu/~bruff/The%20Forgetting%20Curve.pdf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C470C-9A5F-4F94-A44E-EE948B3B68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81000"/>
            <a:ext cx="7391400" cy="49169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752600" y="52578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3"/>
              </a:rPr>
              <a:t>http://avidcollegeready.org/college-career-readiness/2011/1/19/why-do-i-have-to-take-notes-the-brain-note-connection.html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C470C-9A5F-4F94-A44E-EE948B3B68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533400"/>
            <a:ext cx="6934200" cy="5833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737</TotalTime>
  <Words>298</Words>
  <Application>Microsoft Office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Book Antiqua</vt:lpstr>
      <vt:lpstr>Calibri</vt:lpstr>
      <vt:lpstr>Lucida Sans</vt:lpstr>
      <vt:lpstr>Wingdings</vt:lpstr>
      <vt:lpstr>Wingdings 2</vt:lpstr>
      <vt:lpstr>Wingdings 3</vt:lpstr>
      <vt:lpstr>Apex</vt:lpstr>
      <vt:lpstr>Cornell Notes</vt:lpstr>
      <vt:lpstr>PowerPoint Presentation</vt:lpstr>
      <vt:lpstr>In Summary</vt:lpstr>
      <vt:lpstr>PowerPoint Presentation</vt:lpstr>
      <vt:lpstr>PowerPoint Presentation</vt:lpstr>
      <vt:lpstr>Notes Rubric</vt:lpstr>
      <vt:lpstr>Curve of Forgetting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Patterns and Inductive Reasoning</dc:title>
  <dc:creator>RandyPo</dc:creator>
  <cp:lastModifiedBy>Monica Hunter</cp:lastModifiedBy>
  <cp:revision>182</cp:revision>
  <dcterms:created xsi:type="dcterms:W3CDTF">2009-08-05T03:24:14Z</dcterms:created>
  <dcterms:modified xsi:type="dcterms:W3CDTF">2016-08-15T06:01:25Z</dcterms:modified>
</cp:coreProperties>
</file>